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8" r:id="rId3"/>
    <p:sldId id="319" r:id="rId4"/>
    <p:sldId id="261" r:id="rId5"/>
    <p:sldId id="263" r:id="rId6"/>
    <p:sldId id="304" r:id="rId7"/>
    <p:sldId id="259" r:id="rId8"/>
    <p:sldId id="303" r:id="rId9"/>
    <p:sldId id="322" r:id="rId10"/>
    <p:sldId id="317" r:id="rId11"/>
    <p:sldId id="321" r:id="rId12"/>
    <p:sldId id="295" r:id="rId13"/>
    <p:sldId id="324" r:id="rId14"/>
    <p:sldId id="325" r:id="rId15"/>
    <p:sldId id="293" r:id="rId16"/>
    <p:sldId id="326" r:id="rId17"/>
    <p:sldId id="338" r:id="rId18"/>
    <p:sldId id="291" r:id="rId19"/>
    <p:sldId id="330" r:id="rId20"/>
    <p:sldId id="341" r:id="rId21"/>
    <p:sldId id="328" r:id="rId22"/>
    <p:sldId id="292" r:id="rId23"/>
    <p:sldId id="320" r:id="rId24"/>
    <p:sldId id="298" r:id="rId25"/>
    <p:sldId id="314" r:id="rId26"/>
    <p:sldId id="333" r:id="rId27"/>
    <p:sldId id="334" r:id="rId28"/>
    <p:sldId id="301" r:id="rId29"/>
    <p:sldId id="315" r:id="rId30"/>
    <p:sldId id="327" r:id="rId31"/>
    <p:sldId id="272" r:id="rId32"/>
    <p:sldId id="309" r:id="rId33"/>
    <p:sldId id="308" r:id="rId34"/>
    <p:sldId id="307" r:id="rId35"/>
    <p:sldId id="305" r:id="rId36"/>
    <p:sldId id="311" r:id="rId37"/>
    <p:sldId id="336" r:id="rId38"/>
    <p:sldId id="335" r:id="rId39"/>
    <p:sldId id="313" r:id="rId40"/>
    <p:sldId id="268" r:id="rId41"/>
    <p:sldId id="280" r:id="rId42"/>
    <p:sldId id="339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15907-2182-4C3A-A78C-A3B3E4EF20DB}">
  <a:tblStyle styleId="{A5515907-2182-4C3A-A78C-A3B3E4EF2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6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6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6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40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7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658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2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9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42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15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936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256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25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14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31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3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6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8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703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9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795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860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98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3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59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41909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9369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377" lvl="1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566" lvl="2" indent="-39369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754" lvl="3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5943" lvl="4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131" lvl="5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320" lvl="6" indent="-39369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509" lvl="7" indent="-39369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697" lvl="8" indent="-39369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wsuen13@gmail.co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wsuen/pygotham2018_graphm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407560" y="1360351"/>
            <a:ext cx="6965878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500" dirty="0"/>
              <a:t>Large-scale Graph Mining with Spark</a:t>
            </a:r>
            <a:endParaRPr sz="5500" dirty="0"/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473657CB-F83F-AB4F-96C6-1A7AC9419D47}"/>
              </a:ext>
            </a:extLst>
          </p:cNvPr>
          <p:cNvSpPr txBox="1">
            <a:spLocks/>
          </p:cNvSpPr>
          <p:nvPr/>
        </p:nvSpPr>
        <p:spPr>
          <a:xfrm>
            <a:off x="1407560" y="3205542"/>
            <a:ext cx="6770670" cy="1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600" dirty="0"/>
              <a:t>What I learned from mapping &gt;15 million sites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  <p:sp>
        <p:nvSpPr>
          <p:cNvPr id="6" name="Google Shape;87;p14">
            <a:extLst>
              <a:ext uri="{FF2B5EF4-FFF2-40B4-BE49-F238E27FC236}">
                <a16:creationId xmlns:a16="http://schemas.microsoft.com/office/drawing/2014/main" id="{27A63DA5-294C-2B4F-827C-A14CB3150634}"/>
              </a:ext>
            </a:extLst>
          </p:cNvPr>
          <p:cNvSpPr txBox="1">
            <a:spLocks/>
          </p:cNvSpPr>
          <p:nvPr/>
        </p:nvSpPr>
        <p:spPr>
          <a:xfrm>
            <a:off x="1407560" y="5032920"/>
            <a:ext cx="6657653" cy="92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Win Suen</a:t>
            </a:r>
          </a:p>
          <a:p>
            <a:pPr marL="0" indent="0">
              <a:buFont typeface="Source Sans Pro"/>
              <a:buNone/>
            </a:pPr>
            <a:r>
              <a:rPr lang="en-US" sz="1800" dirty="0" err="1"/>
              <a:t>PyGotham</a:t>
            </a:r>
            <a:r>
              <a:rPr lang="en-US" sz="1800" dirty="0"/>
              <a:t> 2018</a:t>
            </a:r>
          </a:p>
          <a:p>
            <a:pPr marL="0" indent="0">
              <a:buFont typeface="Source Sans Pro"/>
              <a:buNone/>
            </a:pPr>
            <a:endParaRPr lang="en-US" sz="2600" dirty="0"/>
          </a:p>
          <a:p>
            <a:pPr marL="0" indent="0">
              <a:buFont typeface="Source Sans Pro"/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 of clustering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Predicting class labels</a:t>
            </a:r>
            <a:r>
              <a:rPr lang="en-US" sz="2400" dirty="0"/>
              <a:t> with no previous 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High-level groupings for </a:t>
            </a:r>
            <a:r>
              <a:rPr lang="en-US" sz="2400" b="1" dirty="0"/>
              <a:t>audience segmentation, classification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Recommender</a:t>
            </a:r>
            <a:r>
              <a:rPr lang="en-US" sz="2400" dirty="0"/>
              <a:t> for similar sites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Anomaly</a:t>
            </a:r>
            <a:r>
              <a:rPr lang="en-US" sz="2400" dirty="0"/>
              <a:t> </a:t>
            </a:r>
            <a:r>
              <a:rPr lang="en-US" sz="2400" b="1" dirty="0"/>
              <a:t>detection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Part of </a:t>
            </a:r>
            <a:r>
              <a:rPr lang="en-US" sz="2400" b="1" dirty="0"/>
              <a:t>semi-supervised ensemble</a:t>
            </a:r>
            <a:endParaRPr lang="en-US" sz="2400" dirty="0"/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this with graphs? </a:t>
            </a:r>
            <a:r>
              <a:rPr lang="en-US" dirty="0">
                <a:sym typeface="Wingdings" pitchFamily="2" charset="2"/>
              </a:rPr>
              <a:t> Community detection!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Community</a:t>
            </a:r>
            <a:r>
              <a:rPr lang="en-US" sz="2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No unique definition.</a:t>
            </a:r>
          </a:p>
          <a:p>
            <a:pPr lvl="1"/>
            <a:r>
              <a:rPr lang="en-US" sz="2200" dirty="0"/>
              <a:t>Generally, substructure of a graph where nodes within structure are more densely connected to each other than nodes outside the substructure.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community is a </a:t>
            </a:r>
            <a:r>
              <a:rPr lang="en-US" sz="2400" b="1" dirty="0"/>
              <a:t>cluster</a:t>
            </a:r>
            <a:r>
              <a:rPr lang="en-US" sz="2400" dirty="0"/>
              <a:t>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Communities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5C811-F56E-0D40-A20C-BA580DBD772D}"/>
              </a:ext>
            </a:extLst>
          </p:cNvPr>
          <p:cNvSpPr txBox="1"/>
          <p:nvPr/>
        </p:nvSpPr>
        <p:spPr>
          <a:xfrm>
            <a:off x="2774731" y="5934143"/>
            <a:ext cx="636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from: KONECT, April 2017.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original study: Zachary, Wayne W. "An information flow model for conflict and fission in small groups." 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Journal of anthropological research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33.4 (1977): 452-473.</a:t>
            </a:r>
          </a:p>
        </p:txBody>
      </p:sp>
      <p:pic>
        <p:nvPicPr>
          <p:cNvPr id="1025" name="Picture 1" descr="/var/folders/dj/r77qtsh52898jhghw05g6q30000bzm/T/com.microsoft.Powerpoint/WebArchiveCopyPasteTempFiles/p168">
            <a:extLst>
              <a:ext uri="{FF2B5EF4-FFF2-40B4-BE49-F238E27FC236}">
                <a16:creationId xmlns:a16="http://schemas.microsoft.com/office/drawing/2014/main" id="{EB97ADEB-8B20-3147-B6C5-0E4EE5A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02" y="1347727"/>
            <a:ext cx="6601598" cy="4576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9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76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645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3749-F25F-714C-9DE7-961B9F7E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9" y="732958"/>
            <a:ext cx="5578452" cy="4767401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Influence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Damien R., et al. "Both nearest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neighbours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long-term affiliates predict individual locations during collective movement in wild baboons."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6 (2016): 27704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7DA40-8918-3648-89BA-FD3456EC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9" y="3783065"/>
            <a:ext cx="2579972" cy="1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0BB3-4D0D-8F45-BF68-EA3E4F07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EDBB-979A-4C4B-B8FF-0D4C481AD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Edges are not drawn at random!</a:t>
            </a:r>
          </a:p>
          <a:p>
            <a:pPr marL="552449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Why?</a:t>
            </a:r>
          </a:p>
          <a:p>
            <a:pPr marL="10096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Influence</a:t>
            </a:r>
            <a:r>
              <a:rPr lang="en-US" dirty="0"/>
              <a:t>: “All my friends are doing it!”</a:t>
            </a:r>
          </a:p>
          <a:p>
            <a:pPr marL="100963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Homophily</a:t>
            </a:r>
            <a:r>
              <a:rPr lang="en-US" dirty="0"/>
              <a:t>: aka assortative mixing. “Birds of a feather flock together.”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ED797-B2BB-824C-931F-A55AA321B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8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0F194-A767-EA40-B4DF-8DEF639D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78" y="1218006"/>
            <a:ext cx="6367517" cy="4370432"/>
          </a:xfrm>
          <a:prstGeom prst="rect">
            <a:avLst/>
          </a:prstGeom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Homophily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785AF-94BA-5D4F-8CED-CBA96C41BA01}"/>
              </a:ext>
            </a:extLst>
          </p:cNvPr>
          <p:cNvSpPr txBox="1"/>
          <p:nvPr/>
        </p:nvSpPr>
        <p:spPr>
          <a:xfrm>
            <a:off x="2469931" y="5706519"/>
            <a:ext cx="648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Adamic, Lada A., and Natalie Glance. "The political blogosphere and the 2004 US election: divided they blog."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the 3rd international workshop on Link discovery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ACM, 2005.</a:t>
            </a:r>
          </a:p>
        </p:txBody>
      </p:sp>
    </p:spTree>
    <p:extLst>
      <p:ext uri="{BB962C8B-B14F-4D97-AF65-F5344CB8AC3E}">
        <p14:creationId xmlns:p14="http://schemas.microsoft.com/office/powerpoint/2010/main" val="221210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833712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Community Detection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5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Label Propagation Algorithm (LPA)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F565-AFD1-D242-8CA3-E2BCE0AB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6" y="2879835"/>
            <a:ext cx="7473305" cy="2191625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59D4F6C9-7BBB-9A4F-A4FD-34D8629A6A14}"/>
              </a:ext>
            </a:extLst>
          </p:cNvPr>
          <p:cNvSpPr txBox="1">
            <a:spLocks/>
          </p:cNvSpPr>
          <p:nvPr/>
        </p:nvSpPr>
        <p:spPr>
          <a:xfrm>
            <a:off x="884546" y="1482571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4190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8099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Iterativ</a:t>
            </a:r>
            <a:r>
              <a:rPr lang="en-US" sz="2400" dirty="0"/>
              <a:t>e approach. Labels (supervised) or cluster ids (unsupervised) “flow” through the graph.</a:t>
            </a:r>
            <a:endParaRPr lang="en-US" sz="1800" b="1" dirty="0"/>
          </a:p>
          <a:p>
            <a:endParaRPr lang="en-US" sz="2400" dirty="0"/>
          </a:p>
          <a:p>
            <a:pPr lvl="1"/>
            <a:endParaRPr lang="en-US" sz="1800" dirty="0"/>
          </a:p>
          <a:p>
            <a:pPr marL="38099" indent="0">
              <a:buNone/>
            </a:pPr>
            <a:endParaRPr lang="en-US" sz="2400" dirty="0"/>
          </a:p>
          <a:p>
            <a:pPr marL="0" indent="0">
              <a:buFont typeface="Source Sans Pr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4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65747" y="3416026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1" y="587126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1" y="1881751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Win Suen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702106"/>
            <a:ext cx="3893309" cy="354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600" dirty="0"/>
              <a:t>Data Scientist @ </a:t>
            </a:r>
            <a:r>
              <a:rPr lang="en-US" sz="2600" dirty="0" err="1"/>
              <a:t>AppNexus</a:t>
            </a:r>
            <a:r>
              <a:rPr lang="en-US" sz="2600" dirty="0"/>
              <a:t> (now </a:t>
            </a:r>
            <a:r>
              <a:rPr lang="en-US" sz="2600" dirty="0" err="1"/>
              <a:t>Xandr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Avid hiker</a:t>
            </a:r>
          </a:p>
          <a:p>
            <a:pPr marL="0" indent="0">
              <a:buNone/>
            </a:pPr>
            <a:r>
              <a:rPr lang="en-US" sz="2600" dirty="0"/>
              <a:t>Reader of books and papers</a:t>
            </a:r>
            <a:endParaRPr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sz="26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419813" y="4970091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636226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4477-9E34-5745-97FD-BC13BEBC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23" y="3324356"/>
            <a:ext cx="2038708" cy="2004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LPA in action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462811"/>
            <a:ext cx="7892584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indent="-514350">
              <a:buFont typeface="+mj-lt"/>
              <a:buAutoNum type="arabicPeriod"/>
            </a:pPr>
            <a:r>
              <a:rPr lang="en-US" sz="2000" dirty="0"/>
              <a:t>Each node starts in its own community. For a given node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i="1" dirty="0" err="1"/>
              <a:t>C</a:t>
            </a:r>
            <a:r>
              <a:rPr lang="en-US" sz="2000" i="1" baseline="-25000" dirty="0" err="1"/>
              <a:t>x</a:t>
            </a:r>
            <a:r>
              <a:rPr lang="en-US" sz="2000" dirty="0"/>
              <a:t>(0) = </a:t>
            </a:r>
            <a:r>
              <a:rPr lang="en-US" sz="2000" i="1" dirty="0"/>
              <a:t>x</a:t>
            </a:r>
            <a:r>
              <a:rPr lang="en-US" sz="2000" dirty="0"/>
              <a:t>. 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i="1" dirty="0"/>
              <a:t>t</a:t>
            </a:r>
            <a:r>
              <a:rPr lang="en-US" sz="2000" dirty="0"/>
              <a:t> = 1.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Arrange the nodes in the network in a random order and set it to X. 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For each  </a:t>
            </a:r>
            <a:r>
              <a:rPr lang="en-US" sz="2000" i="1" dirty="0"/>
              <a:t>x</a:t>
            </a:r>
            <a:r>
              <a:rPr lang="en-US" sz="2000" dirty="0"/>
              <a:t> ∈ X  chosen in that specific order , let </a:t>
            </a:r>
            <a:r>
              <a:rPr lang="en-US" sz="2000" i="1" dirty="0" err="1"/>
              <a:t>C</a:t>
            </a:r>
            <a:r>
              <a:rPr lang="en-US" sz="2000" i="1" baseline="-25000" dirty="0" err="1"/>
              <a:t>x</a:t>
            </a:r>
            <a:r>
              <a:rPr lang="en-US" sz="2000" i="1" baseline="-25000" dirty="0"/>
              <a:t> </a:t>
            </a:r>
            <a:r>
              <a:rPr lang="en-US" sz="2000" dirty="0"/>
              <a:t>( </a:t>
            </a:r>
            <a:r>
              <a:rPr lang="en-US" sz="2000" i="1" dirty="0"/>
              <a:t>t </a:t>
            </a:r>
            <a:r>
              <a:rPr lang="en-US" sz="2000" dirty="0"/>
              <a:t>) = f ( </a:t>
            </a:r>
            <a:r>
              <a:rPr lang="en-US" sz="2000" dirty="0" err="1"/>
              <a:t>C</a:t>
            </a:r>
            <a:r>
              <a:rPr lang="en-US" sz="2000" baseline="-25000" dirty="0" err="1"/>
              <a:t>x</a:t>
            </a:r>
            <a:r>
              <a:rPr lang="en-US" sz="2000" baseline="-25000" dirty="0"/>
              <a:t> </a:t>
            </a:r>
            <a:r>
              <a:rPr lang="en-US" sz="2000" baseline="-25000" dirty="0" err="1"/>
              <a:t>i</a:t>
            </a:r>
            <a:r>
              <a:rPr lang="en-US" sz="2000" baseline="-30000" dirty="0"/>
              <a:t> 1</a:t>
            </a:r>
            <a:r>
              <a:rPr lang="en-US" sz="2000" dirty="0"/>
              <a:t>( </a:t>
            </a:r>
            <a:r>
              <a:rPr lang="en-US" sz="2000" i="1" dirty="0"/>
              <a:t>t</a:t>
            </a:r>
            <a:r>
              <a:rPr lang="en-US" sz="2000" dirty="0"/>
              <a:t> ) , ... , C </a:t>
            </a:r>
            <a:r>
              <a:rPr lang="en-US" sz="2000" baseline="-25000" dirty="0"/>
              <a:t>x 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m </a:t>
            </a:r>
            <a:r>
              <a:rPr lang="en-US" sz="2000" dirty="0"/>
              <a:t>( </a:t>
            </a:r>
            <a:r>
              <a:rPr lang="en-US" sz="2000" i="1" dirty="0"/>
              <a:t>t</a:t>
            </a:r>
            <a:r>
              <a:rPr lang="en-US" sz="2000" dirty="0"/>
              <a:t> ) , C </a:t>
            </a:r>
            <a:r>
              <a:rPr lang="en-US" sz="2000" baseline="-25000" dirty="0"/>
              <a:t>x 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( m + 1 ) </a:t>
            </a:r>
            <a:r>
              <a:rPr lang="en-US" sz="2000" dirty="0"/>
              <a:t>( </a:t>
            </a:r>
            <a:r>
              <a:rPr lang="en-US" sz="2000" i="1" dirty="0"/>
              <a:t>t</a:t>
            </a:r>
            <a:r>
              <a:rPr lang="en-US" sz="2000" dirty="0"/>
              <a:t> − 1 ) , . . . , C </a:t>
            </a:r>
            <a:r>
              <a:rPr lang="en-US" sz="2000" baseline="-25000" dirty="0"/>
              <a:t>x 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k </a:t>
            </a:r>
            <a:r>
              <a:rPr lang="en-US" sz="2000" dirty="0"/>
              <a:t>( </a:t>
            </a:r>
            <a:r>
              <a:rPr lang="en-US" sz="2000" i="1" dirty="0"/>
              <a:t>t </a:t>
            </a:r>
            <a:r>
              <a:rPr lang="en-US" sz="2000" dirty="0"/>
              <a:t>− 1 ) ). </a:t>
            </a:r>
            <a:r>
              <a:rPr lang="en-US" sz="2000" i="1" dirty="0"/>
              <a:t>f </a:t>
            </a:r>
            <a:r>
              <a:rPr lang="en-US" sz="2000" dirty="0"/>
              <a:t>returns the label occurring with the highest frequency among neighbors. Ties are broken randomly. </a:t>
            </a:r>
          </a:p>
          <a:p>
            <a:pPr marL="552449" indent="-514350">
              <a:buFont typeface="+mj-lt"/>
              <a:buAutoNum type="arabicPeriod"/>
            </a:pPr>
            <a:r>
              <a:rPr lang="en-US" sz="2000" dirty="0"/>
              <a:t>If every node has a label that the maximum number of their neighbors have, stop. Else, set</a:t>
            </a:r>
            <a:r>
              <a:rPr lang="en-US" sz="2000" i="1" dirty="0"/>
              <a:t> t = t+1 </a:t>
            </a:r>
            <a:r>
              <a:rPr lang="en-US" sz="2000" dirty="0"/>
              <a:t>and return to (3).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4CCB8-C7F0-2E4B-B651-79239ACB2014}"/>
              </a:ext>
            </a:extLst>
          </p:cNvPr>
          <p:cNvSpPr/>
          <p:nvPr/>
        </p:nvSpPr>
        <p:spPr>
          <a:xfrm>
            <a:off x="2641564" y="5265287"/>
            <a:ext cx="6311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Raghavan, Usha Nandini,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Réka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Albert, and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Soundar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Kumara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. "Near linear time algorithm to detect community structures in large-scale networks." 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Physical review 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 76.3 (2007): 036106.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72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Advantages of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Labels</a:t>
            </a:r>
            <a:r>
              <a:rPr lang="en-US" sz="2400" dirty="0"/>
              <a:t> not required.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External parameter </a:t>
            </a:r>
            <a:r>
              <a:rPr lang="en-US" sz="2400" dirty="0"/>
              <a:t>setting (iterations, number or size of clusters) is not necessary.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Runs in </a:t>
            </a:r>
            <a:r>
              <a:rPr lang="en-US" sz="2400" b="1" dirty="0"/>
              <a:t>near linear time.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Produces</a:t>
            </a:r>
            <a:r>
              <a:rPr lang="en-US" sz="2400" b="1" dirty="0"/>
              <a:t> interpretable</a:t>
            </a:r>
            <a:r>
              <a:rPr lang="en-US" sz="2400" dirty="0"/>
              <a:t> results.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56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5004" y="2434319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3.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Code!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79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choose </a:t>
            </a:r>
            <a:r>
              <a:rPr lang="en-US" dirty="0" err="1"/>
              <a:t>GraphFrames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Processes </a:t>
            </a:r>
            <a:r>
              <a:rPr lang="en-US" sz="2400" b="1" dirty="0"/>
              <a:t>data too large to fit on single machine.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Provides </a:t>
            </a:r>
            <a:r>
              <a:rPr lang="en-US" sz="2400" b="1" dirty="0"/>
              <a:t>parallelism in processing.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Has some </a:t>
            </a:r>
            <a:r>
              <a:rPr lang="en-US" sz="2400" b="1" dirty="0"/>
              <a:t>fault tolerance.</a:t>
            </a:r>
            <a:endParaRPr lang="en-US" sz="2400" dirty="0"/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Integrates nicely </a:t>
            </a:r>
            <a:r>
              <a:rPr lang="en-US" sz="2400" dirty="0"/>
              <a:t>with other python packages.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6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 did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Clean Common Crawl dataset. </a:t>
            </a:r>
            <a:r>
              <a:rPr lang="en-US" sz="2400" dirty="0"/>
              <a:t>Sample files, parse </a:t>
            </a:r>
            <a:r>
              <a:rPr lang="en-US" sz="2400" dirty="0" err="1"/>
              <a:t>warc</a:t>
            </a:r>
            <a:r>
              <a:rPr lang="en-US" sz="2400" dirty="0"/>
              <a:t> files, clean, extract links from html.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Load graph into </a:t>
            </a:r>
            <a:r>
              <a:rPr lang="en-US" sz="2400" b="1" dirty="0" err="1"/>
              <a:t>Graphframe</a:t>
            </a:r>
            <a:r>
              <a:rPr lang="en-US" sz="2400" dirty="0"/>
              <a:t>. 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Filter, clean, repeat</a:t>
            </a:r>
            <a:r>
              <a:rPr lang="en-US" sz="2400" dirty="0"/>
              <a:t>. Do this, a lot.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86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I‘ll talk about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Clean Common Crawl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dataset. 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Sample files, write custom parser for </a:t>
            </a:r>
            <a:r>
              <a:rPr lang="en-U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warc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files, extract links from html.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Load graph into </a:t>
            </a:r>
            <a:r>
              <a:rPr lang="en-US" sz="2400" b="1" dirty="0" err="1">
                <a:solidFill>
                  <a:schemeClr val="tx1"/>
                </a:solidFill>
              </a:rPr>
              <a:t>Graphframe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Filter, clean, repeat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. Do this, a lot.</a:t>
            </a:r>
          </a:p>
          <a:p>
            <a:pPr marL="552449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Try to detect communities</a:t>
            </a:r>
            <a:r>
              <a:rPr lang="en-US" sz="2400" dirty="0"/>
              <a:t>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94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FE66E-CDBC-E04B-BB54-A8D2A224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22" y="1650005"/>
            <a:ext cx="3564914" cy="4027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81E5E-06ED-2C45-BE9B-6D679EC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67" y="1682267"/>
            <a:ext cx="3832955" cy="40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0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GraphFrame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EAC1-C953-9940-9DCF-8EC2DE50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722923"/>
            <a:ext cx="7647371" cy="163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3ECC7-88FE-D948-A4C5-59ECD5F4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43" y="3359210"/>
            <a:ext cx="2899608" cy="28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See top nodes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00B4-ADE3-0640-B4AC-3FE0EEFC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1" y="1438160"/>
            <a:ext cx="6169799" cy="44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1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Run LPA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B0163-6F6C-EB48-A240-BE003387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81" y="1347727"/>
            <a:ext cx="6218840" cy="45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07576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/>
              <a:t>Why? </a:t>
            </a:r>
          </a:p>
          <a:p>
            <a:pPr marL="533387" lvl="1" indent="0">
              <a:buNone/>
            </a:pPr>
            <a:r>
              <a:rPr lang="en-US" dirty="0"/>
              <a:t>Labelled data is not always available. Graphs let you find related objects without labels.</a:t>
            </a:r>
          </a:p>
          <a:p>
            <a:pPr lvl="0"/>
            <a:r>
              <a:rPr lang="en-US" sz="2400" b="1" dirty="0"/>
              <a:t>How? </a:t>
            </a:r>
          </a:p>
          <a:p>
            <a:pPr marL="533387" lvl="1" indent="0">
              <a:buNone/>
            </a:pPr>
            <a:r>
              <a:rPr lang="en-US" dirty="0"/>
              <a:t>Find clusters from underlying graph structure, using community detection.</a:t>
            </a:r>
          </a:p>
          <a:p>
            <a:pPr lvl="0"/>
            <a:r>
              <a:rPr lang="en-US" sz="2400" b="1" dirty="0"/>
              <a:t>What? </a:t>
            </a:r>
          </a:p>
          <a:p>
            <a:pPr marL="533387" lvl="1" indent="0">
              <a:buNone/>
            </a:pPr>
            <a:r>
              <a:rPr lang="en-US" dirty="0"/>
              <a:t>Detect similar sites in large web graph.</a:t>
            </a:r>
            <a:endParaRPr lang="en-US" b="1" dirty="0"/>
          </a:p>
          <a:p>
            <a:pPr lvl="0"/>
            <a:r>
              <a:rPr lang="en-US" sz="2400" b="1" dirty="0"/>
              <a:t>Discussion</a:t>
            </a:r>
            <a:endParaRPr lang="en-US" sz="2400" dirty="0"/>
          </a:p>
          <a:p>
            <a:pPr marL="533387" lvl="1" indent="0">
              <a:buNone/>
            </a:pPr>
            <a:endParaRPr lang="en-US" sz="2000" dirty="0"/>
          </a:p>
          <a:p>
            <a:pPr marL="38099" lv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99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35515" y="2371257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4.</a:t>
            </a:r>
            <a:br>
              <a:rPr lang="en" sz="6000" dirty="0">
                <a:solidFill>
                  <a:srgbClr val="CFD8DC"/>
                </a:solidFill>
              </a:rPr>
            </a:br>
            <a:r>
              <a:rPr lang="en" sz="6000" dirty="0"/>
              <a:t>Results</a:t>
            </a:r>
            <a:endParaRPr sz="60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0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&gt; 15 million</a:t>
            </a:r>
            <a:endParaRPr sz="72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7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That’s a lot of nodes. Filter, clean, repeat.</a:t>
            </a:r>
            <a:endParaRPr sz="24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/>
              <a:t>3,573 sites</a:t>
            </a:r>
            <a:endParaRPr sz="7200"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1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Size of largest community</a:t>
            </a:r>
            <a:endParaRPr sz="24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3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7200" dirty="0"/>
              <a:t>4,782</a:t>
            </a:r>
            <a:endParaRPr sz="72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9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Communities detected</a:t>
            </a:r>
            <a:endParaRPr sz="2400" dirty="0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975D0-A8C8-BE46-B8A6-739BB15A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2" y="527314"/>
            <a:ext cx="7698053" cy="5945031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C43C516E-876C-8841-BC64-28D4FD3FD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76651" y="2031687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LPA converges around 5 iterations for sampled Common Crawl data.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6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online learning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828968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Mixed community of online learning sites, sites that link to these sites</a:t>
            </a:r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9466B-A0C1-A14F-981E-1A7D3124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0" y="1559075"/>
            <a:ext cx="4813435" cy="41078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401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bedbugs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2921435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Cookie cutter bedbug sites and sites with similar content resources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F5F39-3A8B-2A43-81A3-2C63D570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27" y="686436"/>
            <a:ext cx="4771556" cy="5909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685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D6A46-2E09-D845-8916-9946F24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53" y="1171254"/>
            <a:ext cx="4159706" cy="5244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Community: fandoms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E2AEB-87B8-6843-AF8E-A4EA50B9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2" y="4071158"/>
            <a:ext cx="3370383" cy="1831242"/>
          </a:xfrm>
          <a:prstGeom prst="rect">
            <a:avLst/>
          </a:prstGeom>
        </p:spPr>
      </p:pic>
      <p:sp>
        <p:nvSpPr>
          <p:cNvPr id="12" name="Google Shape;111;p17">
            <a:extLst>
              <a:ext uri="{FF2B5EF4-FFF2-40B4-BE49-F238E27FC236}">
                <a16:creationId xmlns:a16="http://schemas.microsoft.com/office/drawing/2014/main" id="{17CDCBEB-D309-D04E-A1C5-8BD4BF57B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632" y="1559075"/>
            <a:ext cx="3170376" cy="251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099" lvl="0" indent="0">
              <a:buNone/>
            </a:pPr>
            <a:r>
              <a:rPr lang="en-US" sz="2400" dirty="0"/>
              <a:t>Sites related to Star Wars memorabilia</a:t>
            </a:r>
          </a:p>
          <a:p>
            <a:pPr marL="38099" lvl="0" indent="0">
              <a:buNone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60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We did this WITHOUT: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Human labelling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Text processing and feature extraction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Domain name feature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priori number of clusters, cluster size, other metrics</a:t>
            </a:r>
          </a:p>
        </p:txBody>
      </p:sp>
    </p:spTree>
    <p:extLst>
      <p:ext uri="{BB962C8B-B14F-4D97-AF65-F5344CB8AC3E}">
        <p14:creationId xmlns:p14="http://schemas.microsoft.com/office/powerpoint/2010/main" val="36503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84" y="872969"/>
            <a:ext cx="7571700" cy="4764900"/>
          </a:xfrm>
        </p:spPr>
        <p:txBody>
          <a:bodyPr/>
          <a:lstStyle/>
          <a:p>
            <a:pPr marL="38099" indent="0" algn="ctr">
              <a:buNone/>
            </a:pPr>
            <a:r>
              <a:rPr lang="en-US" b="1" dirty="0"/>
              <a:t>Leveraged only information in the underlying graph structure!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96AE2-C207-374E-9640-FAE5F44A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1" y="2247420"/>
            <a:ext cx="5091167" cy="38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Future Research Ideas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Layer in </a:t>
            </a:r>
            <a:r>
              <a:rPr lang="en-US" sz="2400" b="1" dirty="0"/>
              <a:t>edge and node attributes</a:t>
            </a:r>
            <a:r>
              <a:rPr lang="en-US" sz="2400" dirty="0"/>
              <a:t> (link types, degree, external metadata,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Monitor </a:t>
            </a:r>
            <a:r>
              <a:rPr lang="en-US" sz="2400" b="1" dirty="0"/>
              <a:t>high degree centrality nodes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Observe how web graphs </a:t>
            </a:r>
            <a:r>
              <a:rPr lang="en-US" sz="2400" b="1" dirty="0"/>
              <a:t>change over time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Obligatory Summary Slide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Graphs for unsupervised problem-solving.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Why and how community detection works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LPA on large web graphs</a:t>
            </a:r>
          </a:p>
          <a:p>
            <a:pPr marL="38099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3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Graphs 101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3AB24-2DA5-0D44-A49D-061A35A9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41" y="505493"/>
            <a:ext cx="5645807" cy="554846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 talked about the tip of the iceberg</a:t>
            </a:r>
            <a:endParaRPr dirty="0"/>
          </a:p>
        </p:txBody>
      </p:sp>
      <p:sp>
        <p:nvSpPr>
          <p:cNvPr id="177" name="Google Shape;177;p24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947558" y="1569332"/>
            <a:ext cx="2467459" cy="4572383"/>
            <a:chOff x="-6729413" y="-17360900"/>
            <a:chExt cx="26138326" cy="48436250"/>
          </a:xfrm>
        </p:grpSpPr>
        <p:sp>
          <p:nvSpPr>
            <p:cNvPr id="179" name="Google Shape;179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4"/>
          <p:cNvSpPr/>
          <p:nvPr/>
        </p:nvSpPr>
        <p:spPr>
          <a:xfrm>
            <a:off x="786147" y="3157763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178176" y="3010328"/>
            <a:ext cx="3554858" cy="337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Didn’t talk about: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Data cleaning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Inconclusive results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Trials and many, </a:t>
            </a:r>
            <a:r>
              <a:rPr lang="en" sz="1800" i="1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many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 errors </a:t>
            </a: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Wingdings" pitchFamily="2" charset="2"/>
              </a:rPr>
              <a:t>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endParaRPr lang="en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my Medium posts for more gory detail.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/>
              <a:t>Thanks!</a:t>
            </a:r>
            <a:endParaRPr sz="6000" b="1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2315411"/>
            <a:ext cx="8090338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Find </a:t>
            </a:r>
            <a:r>
              <a:rPr lang="en" sz="2400" dirty="0">
                <a:solidFill>
                  <a:schemeClr val="tx1"/>
                </a:solidFill>
              </a:rPr>
              <a:t>me at: </a:t>
            </a:r>
            <a:r>
              <a:rPr lang="en" sz="2400" dirty="0">
                <a:solidFill>
                  <a:schemeClr val="tx1"/>
                </a:solidFill>
                <a:hlinkClick r:id="rId3"/>
              </a:rPr>
              <a:t>wsuen13@gmail.com</a:t>
            </a:r>
            <a:endParaRPr lang="e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" sz="2400" dirty="0"/>
              <a:t>Demo: </a:t>
            </a:r>
            <a:r>
              <a:rPr lang="en-US" sz="2400" dirty="0">
                <a:hlinkClick r:id="rId4"/>
              </a:rPr>
              <a:t>https://github.com/wsuen/pygotham2018_graphmining</a:t>
            </a:r>
            <a:endParaRPr lang="en-US" sz="2400" dirty="0"/>
          </a:p>
          <a:p>
            <a:pPr marL="0" indent="0">
              <a:buNone/>
            </a:pPr>
            <a:endParaRPr lang="en" sz="2400" dirty="0"/>
          </a:p>
          <a:p>
            <a:pPr marL="0" indent="0">
              <a:buNone/>
            </a:pPr>
            <a:r>
              <a:rPr lang="en-US" sz="2400" dirty="0"/>
              <a:t>Tutorial, part 1</a:t>
            </a:r>
            <a:r>
              <a:rPr lang="en" sz="2400" dirty="0"/>
              <a:t>: </a:t>
            </a:r>
            <a:r>
              <a:rPr lang="en-US" sz="2400" dirty="0"/>
              <a:t>https://</a:t>
            </a:r>
            <a:r>
              <a:rPr lang="en-US" sz="2400" dirty="0" err="1"/>
              <a:t>medium.com</a:t>
            </a:r>
            <a:r>
              <a:rPr lang="en-US" sz="2400" dirty="0"/>
              <a:t>/@</a:t>
            </a:r>
            <a:r>
              <a:rPr lang="en-US" sz="2400" dirty="0" err="1"/>
              <a:t>wsuen</a:t>
            </a:r>
            <a:r>
              <a:rPr lang="en-US" sz="2400" dirty="0"/>
              <a:t>/large-scale-graph-mining-with-spark-750995050656</a:t>
            </a:r>
            <a:endParaRPr sz="2400"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References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21CE1-685C-7542-AB09-09D98737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</p:spPr>
        <p:txBody>
          <a:bodyPr/>
          <a:lstStyle/>
          <a:p>
            <a:pPr marL="38099" indent="0">
              <a:buNone/>
            </a:pPr>
            <a:r>
              <a:rPr lang="en-US" sz="1400" dirty="0"/>
              <a:t>Adamic, Lada A., and Natalie Glance. "The political blogosphere and the 2004 US election: divided they blog." Proceedings of the 3rd international workshop on Link discovery. ACM, 2005.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Common Crawl dataset (September 2017).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Farine</a:t>
            </a:r>
            <a:r>
              <a:rPr lang="en-US" sz="1400" dirty="0"/>
              <a:t>, Damien R., et al. "Both nearest </a:t>
            </a:r>
            <a:r>
              <a:rPr lang="en-US" sz="1400" dirty="0" err="1"/>
              <a:t>neighbours</a:t>
            </a:r>
            <a:r>
              <a:rPr lang="en-US" sz="1400" dirty="0"/>
              <a:t> and long-term affiliates predict individual locations during collective movement in wild baboons." </a:t>
            </a:r>
            <a:r>
              <a:rPr lang="en-US" sz="1400" i="1" dirty="0"/>
              <a:t>Scientific reports</a:t>
            </a:r>
            <a:r>
              <a:rPr lang="en-US" sz="1400" dirty="0"/>
              <a:t> 6 (2016): 27704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Fortunato, Santo. "Community detection in graphs." Physics reports 486.3-5 (2010): 75-174.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Girvan, Michelle, and Mark EJ Newman. “Community structure in social and biological networks.” </a:t>
            </a:r>
            <a:r>
              <a:rPr lang="en-US" sz="1400" i="1" dirty="0"/>
              <a:t>Proceedings of the national academy of sciences</a:t>
            </a:r>
            <a:r>
              <a:rPr lang="en-US" sz="1400" dirty="0"/>
              <a:t> 99.12 (2002): 7821–7826.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Leskovec</a:t>
            </a:r>
            <a:r>
              <a:rPr lang="en-US" sz="1400" dirty="0"/>
              <a:t>, Jure, Anand </a:t>
            </a:r>
            <a:r>
              <a:rPr lang="en-US" sz="1400" dirty="0" err="1"/>
              <a:t>Rajaraman</a:t>
            </a:r>
            <a:r>
              <a:rPr lang="en-US" sz="1400" dirty="0"/>
              <a:t>, and Jeffrey David Ullman. </a:t>
            </a:r>
            <a:r>
              <a:rPr lang="en-US" sz="1400" i="1" dirty="0"/>
              <a:t>Mining of massive datasets</a:t>
            </a:r>
            <a:r>
              <a:rPr lang="en-US" sz="1400" dirty="0"/>
              <a:t>. Cambridge University Press, 2014.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Raghavan, Usha Nandini, </a:t>
            </a:r>
            <a:r>
              <a:rPr lang="en-US" sz="1400" dirty="0" err="1"/>
              <a:t>Réka</a:t>
            </a:r>
            <a:r>
              <a:rPr lang="en-US" sz="1400" dirty="0"/>
              <a:t> Albert, and </a:t>
            </a:r>
            <a:r>
              <a:rPr lang="en-US" sz="1400" dirty="0" err="1"/>
              <a:t>Soundar</a:t>
            </a:r>
            <a:r>
              <a:rPr lang="en-US" sz="1400" dirty="0"/>
              <a:t> </a:t>
            </a:r>
            <a:r>
              <a:rPr lang="en-US" sz="1400" dirty="0" err="1"/>
              <a:t>Kumara</a:t>
            </a:r>
            <a:r>
              <a:rPr lang="en-US" sz="1400" dirty="0"/>
              <a:t>. "Near linear time algorithm to detect community structures in large-scale networks." </a:t>
            </a:r>
            <a:r>
              <a:rPr lang="en-US" sz="1400" i="1" dirty="0"/>
              <a:t>Physical review</a:t>
            </a:r>
            <a:r>
              <a:rPr lang="en-US" sz="1400" b="1" dirty="0"/>
              <a:t> </a:t>
            </a:r>
            <a:r>
              <a:rPr lang="en-US" sz="1400" dirty="0"/>
              <a:t>E 76.3 (2007): 036106.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Zachary karate club network dataset -- KONECT, April 2017.</a:t>
            </a:r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2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6C695-FA13-EC45-864A-3EACC7B5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6" y="1500027"/>
            <a:ext cx="3917147" cy="4746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FA4C08-DE0E-A54E-886D-6D2B2755CF5D}"/>
              </a:ext>
            </a:extLst>
          </p:cNvPr>
          <p:cNvSpPr txBox="1"/>
          <p:nvPr/>
        </p:nvSpPr>
        <p:spPr>
          <a:xfrm>
            <a:off x="5530967" y="4773418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iana.org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E8564-A4E9-8B43-958D-3D89FCDA8CB8}"/>
              </a:ext>
            </a:extLst>
          </p:cNvPr>
          <p:cNvSpPr txBox="1"/>
          <p:nvPr/>
        </p:nvSpPr>
        <p:spPr>
          <a:xfrm>
            <a:off x="5193906" y="1982679"/>
            <a:ext cx="340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Node: </a:t>
            </a:r>
            <a:r>
              <a:rPr lang="en-US" sz="1800" b="1" dirty="0" err="1"/>
              <a:t>example.com</a:t>
            </a:r>
            <a:endParaRPr lang="en-US" sz="1800" b="1" dirty="0"/>
          </a:p>
        </p:txBody>
      </p:sp>
      <p:cxnSp>
        <p:nvCxnSpPr>
          <p:cNvPr id="8" name="Google Shape;273;p29">
            <a:extLst>
              <a:ext uri="{FF2B5EF4-FFF2-40B4-BE49-F238E27FC236}">
                <a16:creationId xmlns:a16="http://schemas.microsoft.com/office/drawing/2014/main" id="{B6353988-4658-5544-94EC-1392F35E59CF}"/>
              </a:ext>
            </a:extLst>
          </p:cNvPr>
          <p:cNvCxnSpPr>
            <a:cxnSpLocks/>
          </p:cNvCxnSpPr>
          <p:nvPr/>
        </p:nvCxnSpPr>
        <p:spPr>
          <a:xfrm>
            <a:off x="6305856" y="2586021"/>
            <a:ext cx="4301" cy="190325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F9FD72-6A79-404C-87F2-BE5CBBC53FA0}"/>
              </a:ext>
            </a:extLst>
          </p:cNvPr>
          <p:cNvSpPr txBox="1"/>
          <p:nvPr/>
        </p:nvSpPr>
        <p:spPr>
          <a:xfrm>
            <a:off x="6418872" y="3170351"/>
            <a:ext cx="241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Edge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E1A49-7604-BF42-90FA-88098E03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" y="1171254"/>
            <a:ext cx="8284503" cy="5315993"/>
          </a:xfrm>
          <a:prstGeom prst="rect">
            <a:avLst/>
          </a:prstGeom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755329" y="349183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Web graphs: substructures</a:t>
            </a:r>
            <a:endParaRPr dirty="0"/>
          </a:p>
        </p:txBody>
      </p: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B9412-C032-8B44-B9E6-E962AECC08B7}"/>
              </a:ext>
            </a:extLst>
          </p:cNvPr>
          <p:cNvSpPr txBox="1"/>
          <p:nvPr/>
        </p:nvSpPr>
        <p:spPr>
          <a:xfrm>
            <a:off x="678578" y="5172563"/>
            <a:ext cx="349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Subpage structure of a news site, generated by me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Gephi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67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29768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r>
              <a:rPr lang="en" dirty="0"/>
              <a:t>Why graphs?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Look, ma! No labels!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49238-46F0-C749-BB4C-8296C282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1" y="1728458"/>
            <a:ext cx="8407400" cy="3771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5F26C-EBD1-6A4A-8176-38FD610BFD0E}"/>
              </a:ext>
            </a:extLst>
          </p:cNvPr>
          <p:cNvSpPr/>
          <p:nvPr/>
        </p:nvSpPr>
        <p:spPr>
          <a:xfrm>
            <a:off x="3983421" y="6025358"/>
            <a:ext cx="5065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http://beta.cambridgespark.com/courses/jpm/01-module.html</a:t>
            </a:r>
          </a:p>
        </p:txBody>
      </p:sp>
    </p:spTree>
    <p:extLst>
      <p:ext uri="{BB962C8B-B14F-4D97-AF65-F5344CB8AC3E}">
        <p14:creationId xmlns:p14="http://schemas.microsoft.com/office/powerpoint/2010/main" val="188278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1" y="41082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Why unsupervised learning?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1" y="1568235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Data isn’t free.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Labels not always available.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may not know how many classes of things we are looking for.</a:t>
            </a: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b="1" dirty="0"/>
          </a:p>
          <a:p>
            <a:pPr marL="552449" lvl="0" indent="-514350">
              <a:buFont typeface="+mj-lt"/>
              <a:buAutoNum type="arabicPeriod"/>
            </a:pPr>
            <a:endParaRPr lang="en-US" sz="2400" dirty="0"/>
          </a:p>
          <a:p>
            <a:pPr marL="552449" lvl="0" indent="-514350">
              <a:buFont typeface="+mj-lt"/>
              <a:buAutoNum type="arabicPeriod"/>
            </a:pPr>
            <a:endParaRPr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5" y="6333135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BE075-FB81-FD4A-9A8F-C3339619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23" y="3882100"/>
            <a:ext cx="4168228" cy="24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21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929</Words>
  <Application>Microsoft Macintosh PowerPoint</Application>
  <PresentationFormat>On-screen Show (4:3)</PresentationFormat>
  <Paragraphs>209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Roboto Slab</vt:lpstr>
      <vt:lpstr>Source Sans Pro</vt:lpstr>
      <vt:lpstr>Calibri</vt:lpstr>
      <vt:lpstr>Arial</vt:lpstr>
      <vt:lpstr>Wingdings</vt:lpstr>
      <vt:lpstr>Cordelia template</vt:lpstr>
      <vt:lpstr>Large-scale Graph Mining with Spark</vt:lpstr>
      <vt:lpstr>Hello!</vt:lpstr>
      <vt:lpstr>Agenda</vt:lpstr>
      <vt:lpstr>Graphs 101</vt:lpstr>
      <vt:lpstr>Web graphs</vt:lpstr>
      <vt:lpstr>Web graphs: substructures</vt:lpstr>
      <vt:lpstr>1. Why graphs?</vt:lpstr>
      <vt:lpstr>Look, ma! No labels!</vt:lpstr>
      <vt:lpstr>Why unsupervised learning?</vt:lpstr>
      <vt:lpstr>Applications of clustering</vt:lpstr>
      <vt:lpstr>How to do this with graphs?  Community detection!</vt:lpstr>
      <vt:lpstr>Communities</vt:lpstr>
      <vt:lpstr>Assumptions</vt:lpstr>
      <vt:lpstr>Assumptions</vt:lpstr>
      <vt:lpstr>Influence</vt:lpstr>
      <vt:lpstr>Assumptions</vt:lpstr>
      <vt:lpstr>Homophily</vt:lpstr>
      <vt:lpstr>2. Community Detection</vt:lpstr>
      <vt:lpstr>Label Propagation Algorithm (LPA)</vt:lpstr>
      <vt:lpstr>LPA in action</vt:lpstr>
      <vt:lpstr>Advantages of LPA</vt:lpstr>
      <vt:lpstr>3. Code!</vt:lpstr>
      <vt:lpstr>Why choose GraphFrames?</vt:lpstr>
      <vt:lpstr>What I did</vt:lpstr>
      <vt:lpstr>What I‘ll talk about</vt:lpstr>
      <vt:lpstr>Create GraphFrame</vt:lpstr>
      <vt:lpstr>Create GraphFrame</vt:lpstr>
      <vt:lpstr>See top nodes</vt:lpstr>
      <vt:lpstr>Run LPA</vt:lpstr>
      <vt:lpstr>4. Results</vt:lpstr>
      <vt:lpstr>&gt; 15 million</vt:lpstr>
      <vt:lpstr>PowerPoint Presentation</vt:lpstr>
      <vt:lpstr>Community: online learning</vt:lpstr>
      <vt:lpstr>Community: bedbugs</vt:lpstr>
      <vt:lpstr>Community: fandoms</vt:lpstr>
      <vt:lpstr>We did this WITHOUT:</vt:lpstr>
      <vt:lpstr>PowerPoint Presentation</vt:lpstr>
      <vt:lpstr>Future Research Ideas</vt:lpstr>
      <vt:lpstr>Obligatory Summary Slide</vt:lpstr>
      <vt:lpstr>I talked about the tip of the iceberg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Win Suen</cp:lastModifiedBy>
  <cp:revision>573</cp:revision>
  <dcterms:modified xsi:type="dcterms:W3CDTF">2018-10-06T17:22:01Z</dcterms:modified>
</cp:coreProperties>
</file>